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9144000" cy="5143500" type="screen16x9"/>
  <p:notesSz cx="6858000" cy="9144000"/>
  <p:embeddedFontLst>
    <p:embeddedFont>
      <p:font typeface="Lato" panose="020F0502020204030203" pitchFamily="34" charset="0"/>
      <p:regular r:id="rId35"/>
      <p:bold r:id="rId36"/>
      <p:italic r:id="rId37"/>
      <p:boldItalic r:id="rId38"/>
    </p:embeddedFont>
    <p:embeddedFont>
      <p:font typeface="Lora" pitchFamily="2" charset="0"/>
      <p:regular r:id="rId39"/>
      <p:bold r:id="rId40"/>
      <p:italic r:id="rId41"/>
      <p:boldItalic r:id="rId42"/>
    </p:embeddedFont>
    <p:embeddedFont>
      <p:font typeface="Raleway" pitchFamily="2"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12a4c07d641_0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12a4c07d641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12a4c07d641_0_1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12a4c07d641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12a4c07d641_0_6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12a4c07d641_0_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2a4c07d641_0_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2a4c07d641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2a4c07d641_0_1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2a4c07d641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2a4c07d641_0_6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12a4c07d641_0_6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2b12f858dc_2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12b12f858dc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2b12f858dc_4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2b12f858dc_4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12b12f858dc_4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12b12f858dc_4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2b12f858dc_2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12b12f858dc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2a4c07d641_0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2a4c07d641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12a4c07d641_0_1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12a4c07d641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12a4c07d641_0_6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12a4c07d641_0_6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2a4c07d641_0_1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12a4c07d641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12a4c07d641_0_6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12a4c07d641_0_6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2b12f858dc_4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2b12f858dc_4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2a4c07d641_0_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12a4c07d641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a4c07d641_0_6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12a4c07d641_0_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12a4c07d641_0_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12a4c07d641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12a4c07d641_0_6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12a4c07d641_0_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12a4c07d641_0_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12a4c07d641_0_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12a4c07d641_0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12a4c07d641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2a4c07d641_0_6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2a4c07d641_0_6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12b12f858dc_4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12b12f858dc_4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12a4c07d641_0_1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12a4c07d641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2a4c07d641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12a4c07d641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2a4c07d641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2a4c07d641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2a4c07d641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12a4c07d641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2a4c07d641_0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2a4c07d641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2a4c07d641_0_1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2a4c07d641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2a4c07d641_0_6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2a4c07d641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mailto:yd2281@nyu.edu"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4380">
                <a:latin typeface="Lora"/>
                <a:ea typeface="Lora"/>
                <a:cs typeface="Lora"/>
                <a:sym typeface="Lora"/>
              </a:rPr>
              <a:t>BE-Fit Meal Delivery Application</a:t>
            </a:r>
            <a:endParaRPr sz="4380">
              <a:latin typeface="Lora"/>
              <a:ea typeface="Lora"/>
              <a:cs typeface="Lora"/>
              <a:sym typeface="Lora"/>
            </a:endParaRPr>
          </a:p>
        </p:txBody>
      </p:sp>
      <p:sp>
        <p:nvSpPr>
          <p:cNvPr id="87" name="Google Shape;87;p13"/>
          <p:cNvSpPr txBox="1">
            <a:spLocks noGrp="1"/>
          </p:cNvSpPr>
          <p:nvPr>
            <p:ph type="subTitle" idx="1"/>
          </p:nvPr>
        </p:nvSpPr>
        <p:spPr>
          <a:xfrm>
            <a:off x="729625" y="3172900"/>
            <a:ext cx="7688100" cy="749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Lora"/>
                <a:ea typeface="Lora"/>
                <a:cs typeface="Lora"/>
                <a:sym typeface="Lora"/>
              </a:rPr>
              <a:t>Cloud Computing Spring 2022</a:t>
            </a:r>
            <a:endParaRPr>
              <a:latin typeface="Lora"/>
              <a:ea typeface="Lora"/>
              <a:cs typeface="Lora"/>
              <a:sym typeface="Lora"/>
            </a:endParaRPr>
          </a:p>
          <a:p>
            <a:pPr marL="0" lvl="0" indent="0" algn="l" rtl="0">
              <a:spcBef>
                <a:spcPts val="0"/>
              </a:spcBef>
              <a:spcAft>
                <a:spcPts val="0"/>
              </a:spcAft>
              <a:buNone/>
            </a:pPr>
            <a:r>
              <a:rPr lang="en">
                <a:latin typeface="Lora"/>
                <a:ea typeface="Lora"/>
                <a:cs typeface="Lora"/>
                <a:sym typeface="Lora"/>
              </a:rPr>
              <a:t>Professor  :Sambit Sahu</a:t>
            </a:r>
            <a:endParaRPr>
              <a:latin typeface="Lora"/>
              <a:ea typeface="Lora"/>
              <a:cs typeface="Lora"/>
              <a:sym typeface="Lor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Lora"/>
                <a:ea typeface="Lora"/>
                <a:cs typeface="Lora"/>
                <a:sym typeface="Lora"/>
              </a:rPr>
              <a:t>My Profile</a:t>
            </a:r>
            <a:endParaRPr>
              <a:latin typeface="Lora"/>
              <a:ea typeface="Lora"/>
              <a:cs typeface="Lora"/>
              <a:sym typeface="Lora"/>
            </a:endParaRPr>
          </a:p>
        </p:txBody>
      </p:sp>
      <p:sp>
        <p:nvSpPr>
          <p:cNvPr id="154" name="Google Shape;154;p22"/>
          <p:cNvSpPr txBox="1">
            <a:spLocks noGrp="1"/>
          </p:cNvSpPr>
          <p:nvPr>
            <p:ph type="body" idx="1"/>
          </p:nvPr>
        </p:nvSpPr>
        <p:spPr>
          <a:xfrm>
            <a:off x="729450" y="2078875"/>
            <a:ext cx="3417600" cy="28074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1018"/>
              <a:buNone/>
            </a:pPr>
            <a:r>
              <a:rPr lang="en" sz="1302">
                <a:latin typeface="Lora"/>
                <a:ea typeface="Lora"/>
                <a:cs typeface="Lora"/>
                <a:sym typeface="Lora"/>
              </a:rPr>
              <a:t>In My Profile Screen, User will set/view their Information like:</a:t>
            </a:r>
            <a:endParaRPr sz="1302">
              <a:latin typeface="Lora"/>
              <a:ea typeface="Lora"/>
              <a:cs typeface="Lora"/>
              <a:sym typeface="Lora"/>
            </a:endParaRPr>
          </a:p>
          <a:p>
            <a:pPr marL="457200" lvl="0" indent="-311308" algn="l" rtl="0">
              <a:lnSpc>
                <a:spcPct val="95000"/>
              </a:lnSpc>
              <a:spcBef>
                <a:spcPts val="1200"/>
              </a:spcBef>
              <a:spcAft>
                <a:spcPts val="0"/>
              </a:spcAft>
              <a:buSzPts val="1303"/>
              <a:buFont typeface="Lora"/>
              <a:buChar char="●"/>
            </a:pPr>
            <a:r>
              <a:rPr lang="en" sz="1302">
                <a:latin typeface="Lora"/>
                <a:ea typeface="Lora"/>
                <a:cs typeface="Lora"/>
                <a:sym typeface="Lora"/>
              </a:rPr>
              <a:t>Personal Information</a:t>
            </a:r>
            <a:endParaRPr sz="1302">
              <a:latin typeface="Lora"/>
              <a:ea typeface="Lora"/>
              <a:cs typeface="Lora"/>
              <a:sym typeface="Lora"/>
            </a:endParaRPr>
          </a:p>
          <a:p>
            <a:pPr marL="457200" lvl="0" indent="-311308" algn="l" rtl="0">
              <a:lnSpc>
                <a:spcPct val="95000"/>
              </a:lnSpc>
              <a:spcBef>
                <a:spcPts val="0"/>
              </a:spcBef>
              <a:spcAft>
                <a:spcPts val="0"/>
              </a:spcAft>
              <a:buSzPts val="1303"/>
              <a:buFont typeface="Lora"/>
              <a:buChar char="●"/>
            </a:pPr>
            <a:r>
              <a:rPr lang="en" sz="1302">
                <a:latin typeface="Lora"/>
                <a:ea typeface="Lora"/>
                <a:cs typeface="Lora"/>
                <a:sym typeface="Lora"/>
              </a:rPr>
              <a:t>Address</a:t>
            </a:r>
            <a:endParaRPr sz="1302">
              <a:latin typeface="Lora"/>
              <a:ea typeface="Lora"/>
              <a:cs typeface="Lora"/>
              <a:sym typeface="Lora"/>
            </a:endParaRPr>
          </a:p>
          <a:p>
            <a:pPr marL="457200" lvl="0" indent="-311308" algn="l" rtl="0">
              <a:lnSpc>
                <a:spcPct val="95000"/>
              </a:lnSpc>
              <a:spcBef>
                <a:spcPts val="0"/>
              </a:spcBef>
              <a:spcAft>
                <a:spcPts val="0"/>
              </a:spcAft>
              <a:buSzPts val="1303"/>
              <a:buFont typeface="Lora"/>
              <a:buChar char="●"/>
            </a:pPr>
            <a:r>
              <a:rPr lang="en" sz="1302">
                <a:latin typeface="Lora"/>
                <a:ea typeface="Lora"/>
                <a:cs typeface="Lora"/>
                <a:sym typeface="Lora"/>
              </a:rPr>
              <a:t>Meal Preferences</a:t>
            </a:r>
            <a:endParaRPr sz="1302">
              <a:latin typeface="Lora"/>
              <a:ea typeface="Lora"/>
              <a:cs typeface="Lora"/>
              <a:sym typeface="Lora"/>
            </a:endParaRPr>
          </a:p>
          <a:p>
            <a:pPr marL="457200" lvl="0" indent="-311308" algn="l" rtl="0">
              <a:lnSpc>
                <a:spcPct val="95000"/>
              </a:lnSpc>
              <a:spcBef>
                <a:spcPts val="0"/>
              </a:spcBef>
              <a:spcAft>
                <a:spcPts val="0"/>
              </a:spcAft>
              <a:buSzPts val="1303"/>
              <a:buFont typeface="Lora"/>
              <a:buChar char="●"/>
            </a:pPr>
            <a:r>
              <a:rPr lang="en" sz="1302">
                <a:latin typeface="Lora"/>
                <a:ea typeface="Lora"/>
                <a:cs typeface="Lora"/>
                <a:sym typeface="Lora"/>
              </a:rPr>
              <a:t>Health condition</a:t>
            </a:r>
            <a:endParaRPr sz="1302">
              <a:latin typeface="Lora"/>
              <a:ea typeface="Lora"/>
              <a:cs typeface="Lora"/>
              <a:sym typeface="Lora"/>
            </a:endParaRPr>
          </a:p>
          <a:p>
            <a:pPr marL="457200" lvl="0" indent="-311308" algn="l" rtl="0">
              <a:lnSpc>
                <a:spcPct val="95000"/>
              </a:lnSpc>
              <a:spcBef>
                <a:spcPts val="0"/>
              </a:spcBef>
              <a:spcAft>
                <a:spcPts val="0"/>
              </a:spcAft>
              <a:buSzPts val="1303"/>
              <a:buFont typeface="Lora"/>
              <a:buChar char="●"/>
            </a:pPr>
            <a:r>
              <a:rPr lang="en" sz="1302">
                <a:latin typeface="Lora"/>
                <a:ea typeface="Lora"/>
                <a:cs typeface="Lora"/>
                <a:sym typeface="Lora"/>
              </a:rPr>
              <a:t>Allergies</a:t>
            </a:r>
            <a:endParaRPr sz="1302">
              <a:latin typeface="Lora"/>
              <a:ea typeface="Lora"/>
              <a:cs typeface="Lora"/>
              <a:sym typeface="Lora"/>
            </a:endParaRPr>
          </a:p>
          <a:p>
            <a:pPr marL="457200" lvl="0" indent="-311308" algn="l" rtl="0">
              <a:lnSpc>
                <a:spcPct val="95000"/>
              </a:lnSpc>
              <a:spcBef>
                <a:spcPts val="0"/>
              </a:spcBef>
              <a:spcAft>
                <a:spcPts val="0"/>
              </a:spcAft>
              <a:buSzPts val="1303"/>
              <a:buFont typeface="Lora"/>
              <a:buChar char="●"/>
            </a:pPr>
            <a:r>
              <a:rPr lang="en" sz="1302">
                <a:latin typeface="Lora"/>
                <a:ea typeface="Lora"/>
                <a:cs typeface="Lora"/>
                <a:sym typeface="Lora"/>
              </a:rPr>
              <a:t>Dietary restrictions</a:t>
            </a:r>
            <a:endParaRPr sz="1302">
              <a:latin typeface="Lora"/>
              <a:ea typeface="Lora"/>
              <a:cs typeface="Lora"/>
              <a:sym typeface="Lora"/>
            </a:endParaRPr>
          </a:p>
          <a:p>
            <a:pPr marL="0" lvl="0" indent="0" algn="l" rtl="0">
              <a:lnSpc>
                <a:spcPct val="95000"/>
              </a:lnSpc>
              <a:spcBef>
                <a:spcPts val="1200"/>
              </a:spcBef>
              <a:spcAft>
                <a:spcPts val="1200"/>
              </a:spcAft>
              <a:buNone/>
            </a:pPr>
            <a:r>
              <a:rPr lang="en" sz="1302">
                <a:latin typeface="Lora"/>
                <a:ea typeface="Lora"/>
                <a:cs typeface="Lora"/>
                <a:sym typeface="Lora"/>
              </a:rPr>
              <a:t>Based on the information provided System will calculate BMI and Suggested Calories Consumption.</a:t>
            </a:r>
            <a:endParaRPr sz="1302">
              <a:latin typeface="Lora"/>
              <a:ea typeface="Lora"/>
              <a:cs typeface="Lora"/>
              <a:sym typeface="Lor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Lora"/>
                <a:ea typeface="Lora"/>
                <a:cs typeface="Lora"/>
                <a:sym typeface="Lora"/>
              </a:rPr>
              <a:t>My Profile</a:t>
            </a:r>
            <a:endParaRPr>
              <a:latin typeface="Lora"/>
              <a:ea typeface="Lora"/>
              <a:cs typeface="Lora"/>
              <a:sym typeface="Lora"/>
            </a:endParaRPr>
          </a:p>
        </p:txBody>
      </p:sp>
      <p:sp>
        <p:nvSpPr>
          <p:cNvPr id="160" name="Google Shape;160;p23"/>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502">
                <a:latin typeface="Lora"/>
                <a:ea typeface="Lora"/>
                <a:cs typeface="Lora"/>
                <a:sym typeface="Lora"/>
              </a:rPr>
              <a:t>This information will help Be-Fit App to suggest Meals based on their age, gender,height, weight, activity level and calories they should consume, along with their preferences like Low Carb, High Protein diets, Gluten free, Dairy free etc.</a:t>
            </a:r>
            <a:endParaRPr sz="1502">
              <a:latin typeface="Lora"/>
              <a:ea typeface="Lora"/>
              <a:cs typeface="Lora"/>
              <a:sym typeface="Lora"/>
            </a:endParaRPr>
          </a:p>
          <a:p>
            <a:pPr marL="0" lvl="0" indent="0" algn="l" rtl="0">
              <a:lnSpc>
                <a:spcPct val="95000"/>
              </a:lnSpc>
              <a:spcBef>
                <a:spcPts val="1200"/>
              </a:spcBef>
              <a:spcAft>
                <a:spcPts val="0"/>
              </a:spcAft>
              <a:buClr>
                <a:srgbClr val="000000"/>
              </a:buClr>
              <a:buSzPts val="1018"/>
              <a:buFont typeface="Arial"/>
              <a:buNone/>
            </a:pPr>
            <a:r>
              <a:rPr lang="en" sz="1502">
                <a:latin typeface="Lora"/>
                <a:ea typeface="Lora"/>
                <a:cs typeface="Lora"/>
                <a:sym typeface="Lora"/>
              </a:rPr>
              <a:t>Once User clicks on Update, this information will be stored in DynamoDB.</a:t>
            </a:r>
            <a:endParaRPr sz="1502">
              <a:latin typeface="Lora"/>
              <a:ea typeface="Lora"/>
              <a:cs typeface="Lora"/>
              <a:sym typeface="Lora"/>
            </a:endParaRPr>
          </a:p>
          <a:p>
            <a:pPr marL="0" lvl="0" indent="0" algn="l" rtl="0">
              <a:spcBef>
                <a:spcPts val="1200"/>
              </a:spcBef>
              <a:spcAft>
                <a:spcPts val="1200"/>
              </a:spcAft>
              <a:buNone/>
            </a:pPr>
            <a:endParaRPr sz="1500">
              <a:latin typeface="Lora"/>
              <a:ea typeface="Lora"/>
              <a:cs typeface="Lora"/>
              <a:sym typeface="Lor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66" name="Google Shape;166;p2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67" name="Google Shape;167;p24"/>
          <p:cNvPicPr preferRelativeResize="0"/>
          <p:nvPr/>
        </p:nvPicPr>
        <p:blipFill>
          <a:blip r:embed="rId3">
            <a:alphaModFix/>
          </a:blip>
          <a:stretch>
            <a:fillRect/>
          </a:stretch>
        </p:blipFill>
        <p:spPr>
          <a:xfrm>
            <a:off x="1800" y="502431"/>
            <a:ext cx="9144000" cy="428148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Lora"/>
                <a:ea typeface="Lora"/>
                <a:cs typeface="Lora"/>
                <a:sym typeface="Lora"/>
              </a:rPr>
              <a:t>Meal Recommendations</a:t>
            </a:r>
            <a:endParaRPr>
              <a:latin typeface="Lora"/>
              <a:ea typeface="Lora"/>
              <a:cs typeface="Lora"/>
              <a:sym typeface="Lora"/>
            </a:endParaRPr>
          </a:p>
        </p:txBody>
      </p:sp>
      <p:sp>
        <p:nvSpPr>
          <p:cNvPr id="173" name="Google Shape;173;p2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a:latin typeface="Lora"/>
                <a:ea typeface="Lora"/>
                <a:cs typeface="Lora"/>
                <a:sym typeface="Lora"/>
              </a:rPr>
              <a:t>In Meal Recommendation screen, Be-Fit suggests users Meals based on their Personal information like height, weight, gender, activity level, calories to be consumed in day, dietary preferences, meal preferences, medical conditions. This information needs to be set by user in the My Profile screen. This helps us in giving a more Personalised and clever Meal recommendations. </a:t>
            </a:r>
            <a:endParaRPr>
              <a:latin typeface="Lora"/>
              <a:ea typeface="Lora"/>
              <a:cs typeface="Lora"/>
              <a:sym typeface="Lora"/>
            </a:endParaRPr>
          </a:p>
          <a:p>
            <a:pPr marL="0" lvl="0" indent="0" algn="l" rtl="0">
              <a:spcBef>
                <a:spcPts val="1200"/>
              </a:spcBef>
              <a:spcAft>
                <a:spcPts val="0"/>
              </a:spcAft>
              <a:buNone/>
            </a:pPr>
            <a:r>
              <a:rPr lang="en">
                <a:latin typeface="Lora"/>
                <a:ea typeface="Lora"/>
                <a:cs typeface="Lora"/>
                <a:sym typeface="Lora"/>
              </a:rPr>
              <a:t>We have used Sage Maker for the recommendations. To train our model we have used User Information Dataset from Kaggle and for Preferences, we have used Nutrition Dataset from Kaggle.</a:t>
            </a:r>
            <a:endParaRPr>
              <a:latin typeface="Lora"/>
              <a:ea typeface="Lora"/>
              <a:cs typeface="Lora"/>
              <a:sym typeface="Lora"/>
            </a:endParaRPr>
          </a:p>
          <a:p>
            <a:pPr marL="0" lvl="0" indent="0" algn="l" rtl="0">
              <a:spcBef>
                <a:spcPts val="1200"/>
              </a:spcBef>
              <a:spcAft>
                <a:spcPts val="1200"/>
              </a:spcAft>
              <a:buNone/>
            </a:pPr>
            <a:endParaRPr>
              <a:latin typeface="Lora"/>
              <a:ea typeface="Lora"/>
              <a:cs typeface="Lora"/>
              <a:sym typeface="Lor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Lora"/>
                <a:ea typeface="Lora"/>
                <a:cs typeface="Lora"/>
                <a:sym typeface="Lora"/>
              </a:rPr>
              <a:t>Meal Recommendations</a:t>
            </a:r>
            <a:endParaRPr>
              <a:latin typeface="Lora"/>
              <a:ea typeface="Lora"/>
              <a:cs typeface="Lora"/>
              <a:sym typeface="Lora"/>
            </a:endParaRPr>
          </a:p>
          <a:p>
            <a:pPr marL="0" lvl="0" indent="0" algn="l" rtl="0">
              <a:spcBef>
                <a:spcPts val="0"/>
              </a:spcBef>
              <a:spcAft>
                <a:spcPts val="0"/>
              </a:spcAft>
              <a:buNone/>
            </a:pPr>
            <a:endParaRPr/>
          </a:p>
        </p:txBody>
      </p:sp>
      <p:sp>
        <p:nvSpPr>
          <p:cNvPr id="179" name="Google Shape;179;p26"/>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latin typeface="Lora"/>
                <a:ea typeface="Lora"/>
                <a:cs typeface="Lora"/>
                <a:sym typeface="Lora"/>
              </a:rPr>
              <a:t>Based on our recommendations, if user wants to purchase our meal, they can select the meal to purchase. Once selected they will be redirected to the Billing Page where they can make the purchase. </a:t>
            </a:r>
            <a:endParaRPr>
              <a:latin typeface="Lora"/>
              <a:ea typeface="Lora"/>
              <a:cs typeface="Lora"/>
              <a:sym typeface="Lor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85" name="Google Shape;185;p27"/>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86" name="Google Shape;186;p27"/>
          <p:cNvPicPr preferRelativeResize="0"/>
          <p:nvPr/>
        </p:nvPicPr>
        <p:blipFill>
          <a:blip r:embed="rId3">
            <a:alphaModFix/>
          </a:blip>
          <a:stretch>
            <a:fillRect/>
          </a:stretch>
        </p:blipFill>
        <p:spPr>
          <a:xfrm>
            <a:off x="0" y="414338"/>
            <a:ext cx="9144000" cy="43148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K means clustering </a:t>
            </a:r>
            <a:endParaRPr/>
          </a:p>
        </p:txBody>
      </p:sp>
      <p:sp>
        <p:nvSpPr>
          <p:cNvPr id="192" name="Google Shape;192;p28"/>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In order to find nutritional requirements of an individual a kmeans model was built on the calorie requirement dataset.</a:t>
            </a:r>
            <a:endParaRPr/>
          </a:p>
          <a:p>
            <a:pPr marL="457200" lvl="0" indent="-311150" algn="l" rtl="0">
              <a:spcBef>
                <a:spcPts val="0"/>
              </a:spcBef>
              <a:spcAft>
                <a:spcPts val="0"/>
              </a:spcAft>
              <a:buSzPts val="1300"/>
              <a:buChar char="●"/>
            </a:pPr>
            <a:r>
              <a:rPr lang="en"/>
              <a:t>The number of clusters was taken as 30 and the number of instances to be compared was chosen as 1 giving high precision.</a:t>
            </a:r>
            <a:endParaRPr/>
          </a:p>
          <a:p>
            <a:pPr marL="457200" lvl="0" indent="-311150" algn="l" rtl="0">
              <a:spcBef>
                <a:spcPts val="0"/>
              </a:spcBef>
              <a:spcAft>
                <a:spcPts val="0"/>
              </a:spcAft>
              <a:buSzPts val="1300"/>
              <a:buChar char="●"/>
            </a:pPr>
            <a:r>
              <a:rPr lang="en"/>
              <a:t>The output of the model on current users details are used to predict his calorie requirement.</a:t>
            </a:r>
            <a:endParaRPr/>
          </a:p>
          <a:p>
            <a:pPr marL="457200" lvl="0" indent="-311150" algn="l" rtl="0">
              <a:spcBef>
                <a:spcPts val="0"/>
              </a:spcBef>
              <a:spcAft>
                <a:spcPts val="0"/>
              </a:spcAft>
              <a:buSzPts val="1300"/>
              <a:buChar char="●"/>
            </a:pPr>
            <a:r>
              <a:rPr lang="en"/>
              <a:t>These are then forwarded to the next stage.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9"/>
          <p:cNvSpPr txBox="1">
            <a:spLocks noGrp="1"/>
          </p:cNvSpPr>
          <p:nvPr>
            <p:ph type="body" idx="1"/>
          </p:nvPr>
        </p:nvSpPr>
        <p:spPr>
          <a:xfrm>
            <a:off x="166500" y="518850"/>
            <a:ext cx="8406000" cy="1671900"/>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0"/>
              </a:spcAft>
              <a:buNone/>
            </a:pPr>
            <a:r>
              <a:rPr lang="en" sz="4007"/>
              <a:t>We take the users age, sex, weight,height, calorie intake from the dynamodb. </a:t>
            </a:r>
            <a:endParaRPr sz="4007"/>
          </a:p>
          <a:p>
            <a:pPr marL="0" lvl="0" indent="0" algn="l" rtl="0">
              <a:spcBef>
                <a:spcPts val="1200"/>
              </a:spcBef>
              <a:spcAft>
                <a:spcPts val="0"/>
              </a:spcAft>
              <a:buNone/>
            </a:pPr>
            <a:r>
              <a:rPr lang="en" sz="4007"/>
              <a:t>We invoke the  sagemaker endpoint. </a:t>
            </a:r>
            <a:endParaRPr sz="4007"/>
          </a:p>
          <a:p>
            <a:pPr marL="0" lvl="0" indent="0" algn="l" rtl="0">
              <a:spcBef>
                <a:spcPts val="1200"/>
              </a:spcBef>
              <a:spcAft>
                <a:spcPts val="0"/>
              </a:spcAft>
              <a:buNone/>
            </a:pPr>
            <a:r>
              <a:rPr lang="en" sz="4007"/>
              <a:t>The output of the endpoint are stored into 2 csv files:</a:t>
            </a:r>
            <a:endParaRPr sz="4007"/>
          </a:p>
          <a:p>
            <a:pPr marL="0" lvl="0" indent="0" algn="l" rtl="0">
              <a:spcBef>
                <a:spcPts val="1200"/>
              </a:spcBef>
              <a:spcAft>
                <a:spcPts val="0"/>
              </a:spcAft>
              <a:buNone/>
            </a:pPr>
            <a:r>
              <a:rPr lang="en" sz="4007"/>
              <a:t>1.distance_to_cluster, closest_cluster,calorie intake</a:t>
            </a:r>
            <a:endParaRPr sz="4007"/>
          </a:p>
          <a:p>
            <a:pPr marL="0" lvl="0" indent="0" algn="l" rtl="0">
              <a:spcBef>
                <a:spcPts val="1200"/>
              </a:spcBef>
              <a:spcAft>
                <a:spcPts val="0"/>
              </a:spcAft>
              <a:buNone/>
            </a:pPr>
            <a:r>
              <a:rPr lang="en" sz="4007"/>
              <a:t>2.One hot encoding of the meals is based on the WHO/FDA recommended standards. The output of which are categories of meal plans.</a:t>
            </a:r>
            <a:endParaRPr sz="4007"/>
          </a:p>
          <a:p>
            <a:pPr marL="0" lvl="0" indent="0" algn="l" rtl="0">
              <a:spcBef>
                <a:spcPts val="1200"/>
              </a:spcBef>
              <a:spcAft>
                <a:spcPts val="0"/>
              </a:spcAft>
              <a:buNone/>
            </a:pPr>
            <a:endParaRPr sz="4007"/>
          </a:p>
          <a:p>
            <a:pPr marL="0" lvl="0" indent="0" algn="l" rtl="0">
              <a:spcBef>
                <a:spcPts val="1200"/>
              </a:spcBef>
              <a:spcAft>
                <a:spcPts val="1200"/>
              </a:spcAft>
              <a:buNone/>
            </a:pPr>
            <a:endParaRPr/>
          </a:p>
        </p:txBody>
      </p:sp>
      <p:pic>
        <p:nvPicPr>
          <p:cNvPr id="198" name="Google Shape;198;p29"/>
          <p:cNvPicPr preferRelativeResize="0"/>
          <p:nvPr/>
        </p:nvPicPr>
        <p:blipFill>
          <a:blip r:embed="rId3">
            <a:alphaModFix/>
          </a:blip>
          <a:stretch>
            <a:fillRect/>
          </a:stretch>
        </p:blipFill>
        <p:spPr>
          <a:xfrm>
            <a:off x="709075" y="2037613"/>
            <a:ext cx="7567099" cy="29315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0"/>
          <p:cNvSpPr txBox="1">
            <a:spLocks noGrp="1"/>
          </p:cNvSpPr>
          <p:nvPr>
            <p:ph type="body" idx="1"/>
          </p:nvPr>
        </p:nvSpPr>
        <p:spPr>
          <a:xfrm>
            <a:off x="345963" y="1232750"/>
            <a:ext cx="3842400" cy="2261100"/>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0"/>
              </a:spcAft>
              <a:buNone/>
            </a:pPr>
            <a:r>
              <a:rPr lang="en" sz="4007"/>
              <a:t>We take the calorie consumption from the cluster this user belongs to. </a:t>
            </a:r>
            <a:endParaRPr sz="4007"/>
          </a:p>
          <a:p>
            <a:pPr marL="0" lvl="0" indent="0" algn="l" rtl="0">
              <a:spcBef>
                <a:spcPts val="1200"/>
              </a:spcBef>
              <a:spcAft>
                <a:spcPts val="0"/>
              </a:spcAft>
              <a:buNone/>
            </a:pPr>
            <a:r>
              <a:rPr lang="en" sz="4007"/>
              <a:t>Since our application recommends the meals that the user can eat in day. We assume the user eats 3 meals in a day.  The calories of each of the meal recommended will be below the daily calorie intake divided by 3.</a:t>
            </a:r>
            <a:endParaRPr sz="4007"/>
          </a:p>
          <a:p>
            <a:pPr marL="0" lvl="0" indent="0" algn="l" rtl="0">
              <a:spcBef>
                <a:spcPts val="1200"/>
              </a:spcBef>
              <a:spcAft>
                <a:spcPts val="0"/>
              </a:spcAft>
              <a:buNone/>
            </a:pPr>
            <a:r>
              <a:rPr lang="en" sz="4007"/>
              <a:t>Then,we filter out the meals based on his preferences, allergies, dietary preference as listed.</a:t>
            </a:r>
            <a:endParaRPr sz="4007"/>
          </a:p>
          <a:p>
            <a:pPr marL="0" lvl="0" indent="0" algn="l" rtl="0">
              <a:spcBef>
                <a:spcPts val="1200"/>
              </a:spcBef>
              <a:spcAft>
                <a:spcPts val="0"/>
              </a:spcAft>
              <a:buNone/>
            </a:pPr>
            <a:r>
              <a:rPr lang="en" sz="4007"/>
              <a:t>These meals are recommended to the user</a:t>
            </a:r>
            <a:endParaRPr sz="4007"/>
          </a:p>
          <a:p>
            <a:pPr marL="0" lvl="0" indent="0" algn="l" rtl="0">
              <a:spcBef>
                <a:spcPts val="1200"/>
              </a:spcBef>
              <a:spcAft>
                <a:spcPts val="0"/>
              </a:spcAft>
              <a:buNone/>
            </a:pPr>
            <a:endParaRPr sz="4007"/>
          </a:p>
          <a:p>
            <a:pPr marL="0" lvl="0" indent="0" algn="l" rtl="0">
              <a:spcBef>
                <a:spcPts val="1200"/>
              </a:spcBef>
              <a:spcAft>
                <a:spcPts val="1200"/>
              </a:spcAft>
              <a:buNone/>
            </a:pPr>
            <a:endParaRPr/>
          </a:p>
        </p:txBody>
      </p:sp>
      <p:pic>
        <p:nvPicPr>
          <p:cNvPr id="204" name="Google Shape;204;p30"/>
          <p:cNvPicPr preferRelativeResize="0"/>
          <p:nvPr/>
        </p:nvPicPr>
        <p:blipFill>
          <a:blip r:embed="rId3">
            <a:alphaModFix/>
          </a:blip>
          <a:stretch>
            <a:fillRect/>
          </a:stretch>
        </p:blipFill>
        <p:spPr>
          <a:xfrm>
            <a:off x="4362975" y="1526825"/>
            <a:ext cx="4625875" cy="3330401"/>
          </a:xfrm>
          <a:prstGeom prst="rect">
            <a:avLst/>
          </a:prstGeom>
          <a:noFill/>
          <a:ln>
            <a:noFill/>
          </a:ln>
        </p:spPr>
      </p:pic>
      <p:pic>
        <p:nvPicPr>
          <p:cNvPr id="205" name="Google Shape;205;p30"/>
          <p:cNvPicPr preferRelativeResize="0"/>
          <p:nvPr/>
        </p:nvPicPr>
        <p:blipFill>
          <a:blip r:embed="rId4">
            <a:alphaModFix/>
          </a:blip>
          <a:stretch>
            <a:fillRect/>
          </a:stretch>
        </p:blipFill>
        <p:spPr>
          <a:xfrm>
            <a:off x="414547" y="3493850"/>
            <a:ext cx="3705229" cy="14287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NLP preprocessing and Classification</a:t>
            </a:r>
            <a:endParaRPr/>
          </a:p>
        </p:txBody>
      </p:sp>
      <p:sp>
        <p:nvSpPr>
          <p:cNvPr id="211" name="Google Shape;211;p31"/>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We took a Nutrition dataset from Kaggle.</a:t>
            </a:r>
            <a:endParaRPr/>
          </a:p>
          <a:p>
            <a:pPr marL="457200" lvl="0" indent="-311150" algn="l" rtl="0">
              <a:spcBef>
                <a:spcPts val="0"/>
              </a:spcBef>
              <a:spcAft>
                <a:spcPts val="0"/>
              </a:spcAft>
              <a:buSzPts val="1300"/>
              <a:buChar char="●"/>
            </a:pPr>
            <a:r>
              <a:rPr lang="en"/>
              <a:t>We utilized NLP preprocessing to convert the name feature into 14 useful features.</a:t>
            </a:r>
            <a:endParaRPr/>
          </a:p>
          <a:p>
            <a:pPr marL="457200" lvl="0" indent="-311150" algn="l" rtl="0">
              <a:spcBef>
                <a:spcPts val="0"/>
              </a:spcBef>
              <a:spcAft>
                <a:spcPts val="0"/>
              </a:spcAft>
              <a:buSzPts val="1300"/>
              <a:buChar char="●"/>
            </a:pPr>
            <a:r>
              <a:rPr lang="en"/>
              <a:t>The features were all one hot encoded for easy deployment.</a:t>
            </a:r>
            <a:endParaRPr/>
          </a:p>
          <a:p>
            <a:pPr marL="457200" lvl="0" indent="-311150" algn="l" rtl="0">
              <a:spcBef>
                <a:spcPts val="0"/>
              </a:spcBef>
              <a:spcAft>
                <a:spcPts val="0"/>
              </a:spcAft>
              <a:buSzPts val="1300"/>
              <a:buChar char="●"/>
            </a:pPr>
            <a:r>
              <a:rPr lang="en"/>
              <a:t>After taking the input from the user we run a basic lambda classification on our dataset.</a:t>
            </a:r>
            <a:endParaRPr/>
          </a:p>
          <a:p>
            <a:pPr marL="457200" lvl="0" indent="-311150" algn="l" rtl="0">
              <a:spcBef>
                <a:spcPts val="0"/>
              </a:spcBef>
              <a:spcAft>
                <a:spcPts val="0"/>
              </a:spcAft>
              <a:buSzPts val="1300"/>
              <a:buChar char="●"/>
            </a:pPr>
            <a:r>
              <a:rPr lang="en"/>
              <a:t>On the basis of the classification output we recommend the user what to eat.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Lora"/>
                <a:ea typeface="Lora"/>
                <a:cs typeface="Lora"/>
                <a:sym typeface="Lora"/>
              </a:rPr>
              <a:t>Team Members</a:t>
            </a:r>
            <a:endParaRPr>
              <a:latin typeface="Lora"/>
              <a:ea typeface="Lora"/>
              <a:cs typeface="Lora"/>
              <a:sym typeface="Lora"/>
            </a:endParaRPr>
          </a:p>
        </p:txBody>
      </p:sp>
      <p:sp>
        <p:nvSpPr>
          <p:cNvPr id="93" name="Google Shape;93;p1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just" rtl="0">
              <a:lnSpc>
                <a:spcPct val="100000"/>
              </a:lnSpc>
              <a:spcBef>
                <a:spcPts val="0"/>
              </a:spcBef>
              <a:spcAft>
                <a:spcPts val="0"/>
              </a:spcAft>
              <a:buNone/>
            </a:pPr>
            <a:r>
              <a:rPr lang="en" sz="1500">
                <a:solidFill>
                  <a:srgbClr val="000000"/>
                </a:solidFill>
                <a:latin typeface="Lora"/>
                <a:ea typeface="Lora"/>
                <a:cs typeface="Lora"/>
                <a:sym typeface="Lora"/>
              </a:rPr>
              <a:t>Yashika Dhawan(</a:t>
            </a:r>
            <a:r>
              <a:rPr lang="en" sz="1500">
                <a:solidFill>
                  <a:srgbClr val="000000"/>
                </a:solidFill>
                <a:uFill>
                  <a:noFill/>
                </a:uFill>
                <a:latin typeface="Lora"/>
                <a:ea typeface="Lora"/>
                <a:cs typeface="Lora"/>
                <a:sym typeface="Lora"/>
                <a:hlinkClick r:id="rId3">
                  <a:extLst>
                    <a:ext uri="{A12FA001-AC4F-418D-AE19-62706E023703}">
                      <ahyp:hlinkClr xmlns:ahyp="http://schemas.microsoft.com/office/drawing/2018/hyperlinkcolor" val="tx"/>
                    </a:ext>
                  </a:extLst>
                </a:hlinkClick>
              </a:rPr>
              <a:t>yd2281</a:t>
            </a:r>
            <a:r>
              <a:rPr lang="en" sz="1500">
                <a:solidFill>
                  <a:srgbClr val="000000"/>
                </a:solidFill>
                <a:latin typeface="Lora"/>
                <a:ea typeface="Lora"/>
                <a:cs typeface="Lora"/>
                <a:sym typeface="Lora"/>
              </a:rPr>
              <a:t>)</a:t>
            </a:r>
            <a:endParaRPr sz="1500">
              <a:solidFill>
                <a:srgbClr val="000000"/>
              </a:solidFill>
              <a:latin typeface="Lora"/>
              <a:ea typeface="Lora"/>
              <a:cs typeface="Lora"/>
              <a:sym typeface="Lora"/>
            </a:endParaRPr>
          </a:p>
          <a:p>
            <a:pPr marL="0" lvl="0" indent="0" algn="just" rtl="0">
              <a:lnSpc>
                <a:spcPct val="100000"/>
              </a:lnSpc>
              <a:spcBef>
                <a:spcPts val="0"/>
              </a:spcBef>
              <a:spcAft>
                <a:spcPts val="0"/>
              </a:spcAft>
              <a:buNone/>
            </a:pPr>
            <a:r>
              <a:rPr lang="en" sz="1500">
                <a:solidFill>
                  <a:srgbClr val="000000"/>
                </a:solidFill>
                <a:latin typeface="Lora"/>
                <a:ea typeface="Lora"/>
                <a:cs typeface="Lora"/>
                <a:sym typeface="Lora"/>
              </a:rPr>
              <a:t>Shanthi Sree Devaraju (sd4601)</a:t>
            </a:r>
            <a:endParaRPr sz="1500">
              <a:solidFill>
                <a:srgbClr val="000000"/>
              </a:solidFill>
              <a:latin typeface="Lora"/>
              <a:ea typeface="Lora"/>
              <a:cs typeface="Lora"/>
              <a:sym typeface="Lora"/>
            </a:endParaRPr>
          </a:p>
          <a:p>
            <a:pPr marL="0" lvl="0" indent="0" algn="just" rtl="0">
              <a:lnSpc>
                <a:spcPct val="100000"/>
              </a:lnSpc>
              <a:spcBef>
                <a:spcPts val="0"/>
              </a:spcBef>
              <a:spcAft>
                <a:spcPts val="0"/>
              </a:spcAft>
              <a:buNone/>
            </a:pPr>
            <a:r>
              <a:rPr lang="en" sz="1500">
                <a:solidFill>
                  <a:srgbClr val="000000"/>
                </a:solidFill>
                <a:latin typeface="Lora"/>
                <a:ea typeface="Lora"/>
                <a:cs typeface="Lora"/>
                <a:sym typeface="Lora"/>
              </a:rPr>
              <a:t>Vikram Badhan (vb2174)</a:t>
            </a:r>
            <a:endParaRPr sz="1500">
              <a:solidFill>
                <a:srgbClr val="000000"/>
              </a:solidFill>
              <a:latin typeface="Lora"/>
              <a:ea typeface="Lora"/>
              <a:cs typeface="Lora"/>
              <a:sym typeface="Lora"/>
            </a:endParaRPr>
          </a:p>
          <a:p>
            <a:pPr marL="0" lvl="0" indent="0" algn="just" rtl="0">
              <a:lnSpc>
                <a:spcPct val="100000"/>
              </a:lnSpc>
              <a:spcBef>
                <a:spcPts val="0"/>
              </a:spcBef>
              <a:spcAft>
                <a:spcPts val="0"/>
              </a:spcAft>
              <a:buNone/>
            </a:pPr>
            <a:r>
              <a:rPr lang="en" sz="1500">
                <a:solidFill>
                  <a:srgbClr val="000000"/>
                </a:solidFill>
                <a:latin typeface="Lora"/>
                <a:ea typeface="Lora"/>
                <a:cs typeface="Lora"/>
                <a:sym typeface="Lora"/>
              </a:rPr>
              <a:t>Jaideep Singh (js11592)</a:t>
            </a:r>
            <a:endParaRPr sz="1500">
              <a:latin typeface="Lora"/>
              <a:ea typeface="Lora"/>
              <a:cs typeface="Lora"/>
              <a:sym typeface="Lor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Lora"/>
                <a:ea typeface="Lora"/>
                <a:cs typeface="Lora"/>
                <a:sym typeface="Lora"/>
              </a:rPr>
              <a:t>Meal Plans</a:t>
            </a:r>
            <a:endParaRPr>
              <a:latin typeface="Lora"/>
              <a:ea typeface="Lora"/>
              <a:cs typeface="Lora"/>
              <a:sym typeface="Lora"/>
            </a:endParaRPr>
          </a:p>
        </p:txBody>
      </p:sp>
      <p:sp>
        <p:nvSpPr>
          <p:cNvPr id="217" name="Google Shape;217;p32"/>
          <p:cNvSpPr txBox="1">
            <a:spLocks noGrp="1"/>
          </p:cNvSpPr>
          <p:nvPr>
            <p:ph type="body" idx="1"/>
          </p:nvPr>
        </p:nvSpPr>
        <p:spPr>
          <a:xfrm>
            <a:off x="729450" y="1768075"/>
            <a:ext cx="7688700" cy="31503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a:latin typeface="Lora"/>
                <a:ea typeface="Lora"/>
                <a:cs typeface="Lora"/>
                <a:sym typeface="Lora"/>
              </a:rPr>
              <a:t>Be-Fit offers Meal Plans subscription service.</a:t>
            </a:r>
            <a:endParaRPr>
              <a:latin typeface="Lora"/>
              <a:ea typeface="Lora"/>
              <a:cs typeface="Lora"/>
              <a:sym typeface="Lora"/>
            </a:endParaRPr>
          </a:p>
          <a:p>
            <a:pPr marL="0" lvl="0" indent="0" algn="l" rtl="0">
              <a:spcBef>
                <a:spcPts val="0"/>
              </a:spcBef>
              <a:spcAft>
                <a:spcPts val="0"/>
              </a:spcAft>
              <a:buNone/>
            </a:pPr>
            <a:r>
              <a:rPr lang="en">
                <a:latin typeface="Lora"/>
                <a:ea typeface="Lora"/>
                <a:cs typeface="Lora"/>
                <a:sym typeface="Lora"/>
              </a:rPr>
              <a:t>User can choose the meal plan that they want to subscribe to from my carefully curated List of Meal Plans. We have a variety of Plans like :</a:t>
            </a:r>
            <a:endParaRPr>
              <a:latin typeface="Lora"/>
              <a:ea typeface="Lora"/>
              <a:cs typeface="Lora"/>
              <a:sym typeface="Lora"/>
            </a:endParaRPr>
          </a:p>
          <a:p>
            <a:pPr marL="0" lvl="0" indent="0" algn="l" rtl="0">
              <a:spcBef>
                <a:spcPts val="0"/>
              </a:spcBef>
              <a:spcAft>
                <a:spcPts val="0"/>
              </a:spcAft>
              <a:buNone/>
            </a:pPr>
            <a:endParaRPr>
              <a:latin typeface="Lora"/>
              <a:ea typeface="Lora"/>
              <a:cs typeface="Lora"/>
              <a:sym typeface="Lora"/>
            </a:endParaRPr>
          </a:p>
          <a:p>
            <a:pPr marL="457200" lvl="0" indent="-304958" algn="l" rtl="0">
              <a:spcBef>
                <a:spcPts val="0"/>
              </a:spcBef>
              <a:spcAft>
                <a:spcPts val="0"/>
              </a:spcAft>
              <a:buSzPct val="100000"/>
              <a:buFont typeface="Lora"/>
              <a:buChar char="●"/>
            </a:pPr>
            <a:r>
              <a:rPr lang="en">
                <a:latin typeface="Lora"/>
                <a:ea typeface="Lora"/>
                <a:cs typeface="Lora"/>
                <a:sym typeface="Lora"/>
              </a:rPr>
              <a:t>Low Carb Meals</a:t>
            </a:r>
            <a:endParaRPr>
              <a:latin typeface="Lora"/>
              <a:ea typeface="Lora"/>
              <a:cs typeface="Lora"/>
              <a:sym typeface="Lora"/>
            </a:endParaRPr>
          </a:p>
          <a:p>
            <a:pPr marL="457200" lvl="0" indent="-304958" algn="l" rtl="0">
              <a:spcBef>
                <a:spcPts val="0"/>
              </a:spcBef>
              <a:spcAft>
                <a:spcPts val="0"/>
              </a:spcAft>
              <a:buSzPct val="100000"/>
              <a:buFont typeface="Lora"/>
              <a:buChar char="●"/>
            </a:pPr>
            <a:r>
              <a:rPr lang="en">
                <a:latin typeface="Lora"/>
                <a:ea typeface="Lora"/>
                <a:cs typeface="Lora"/>
                <a:sym typeface="Lora"/>
              </a:rPr>
              <a:t>Gluten free Meals</a:t>
            </a:r>
            <a:endParaRPr>
              <a:latin typeface="Lora"/>
              <a:ea typeface="Lora"/>
              <a:cs typeface="Lora"/>
              <a:sym typeface="Lora"/>
            </a:endParaRPr>
          </a:p>
          <a:p>
            <a:pPr marL="457200" lvl="0" indent="-304958" algn="l" rtl="0">
              <a:spcBef>
                <a:spcPts val="0"/>
              </a:spcBef>
              <a:spcAft>
                <a:spcPts val="0"/>
              </a:spcAft>
              <a:buSzPct val="100000"/>
              <a:buFont typeface="Lora"/>
              <a:buChar char="●"/>
            </a:pPr>
            <a:r>
              <a:rPr lang="en">
                <a:latin typeface="Lora"/>
                <a:ea typeface="Lora"/>
                <a:cs typeface="Lora"/>
                <a:sym typeface="Lora"/>
              </a:rPr>
              <a:t>Diabetic Friendly Meals</a:t>
            </a:r>
            <a:endParaRPr>
              <a:latin typeface="Lora"/>
              <a:ea typeface="Lora"/>
              <a:cs typeface="Lora"/>
              <a:sym typeface="Lora"/>
            </a:endParaRPr>
          </a:p>
          <a:p>
            <a:pPr marL="457200" lvl="0" indent="-304958" algn="l" rtl="0">
              <a:spcBef>
                <a:spcPts val="0"/>
              </a:spcBef>
              <a:spcAft>
                <a:spcPts val="0"/>
              </a:spcAft>
              <a:buSzPct val="100000"/>
              <a:buFont typeface="Lora"/>
              <a:buChar char="●"/>
            </a:pPr>
            <a:r>
              <a:rPr lang="en">
                <a:latin typeface="Lora"/>
                <a:ea typeface="Lora"/>
                <a:cs typeface="Lora"/>
                <a:sym typeface="Lora"/>
              </a:rPr>
              <a:t>Dairy Free Meals</a:t>
            </a:r>
            <a:endParaRPr>
              <a:latin typeface="Lora"/>
              <a:ea typeface="Lora"/>
              <a:cs typeface="Lora"/>
              <a:sym typeface="Lora"/>
            </a:endParaRPr>
          </a:p>
          <a:p>
            <a:pPr marL="457200" lvl="0" indent="-304958" algn="l" rtl="0">
              <a:spcBef>
                <a:spcPts val="0"/>
              </a:spcBef>
              <a:spcAft>
                <a:spcPts val="0"/>
              </a:spcAft>
              <a:buSzPct val="100000"/>
              <a:buFont typeface="Lora"/>
              <a:buChar char="●"/>
            </a:pPr>
            <a:r>
              <a:rPr lang="en">
                <a:latin typeface="Lora"/>
                <a:ea typeface="Lora"/>
                <a:cs typeface="Lora"/>
                <a:sym typeface="Lora"/>
              </a:rPr>
              <a:t>Low Salt Meals</a:t>
            </a:r>
            <a:endParaRPr>
              <a:latin typeface="Lora"/>
              <a:ea typeface="Lora"/>
              <a:cs typeface="Lora"/>
              <a:sym typeface="Lora"/>
            </a:endParaRPr>
          </a:p>
          <a:p>
            <a:pPr marL="457200" lvl="0" indent="-304958" algn="l" rtl="0">
              <a:spcBef>
                <a:spcPts val="0"/>
              </a:spcBef>
              <a:spcAft>
                <a:spcPts val="0"/>
              </a:spcAft>
              <a:buSzPct val="100000"/>
              <a:buFont typeface="Lora"/>
              <a:buChar char="●"/>
            </a:pPr>
            <a:r>
              <a:rPr lang="en">
                <a:latin typeface="Lora"/>
                <a:ea typeface="Lora"/>
                <a:cs typeface="Lora"/>
                <a:sym typeface="Lora"/>
              </a:rPr>
              <a:t>Vegan Meals</a:t>
            </a:r>
            <a:endParaRPr>
              <a:latin typeface="Lora"/>
              <a:ea typeface="Lora"/>
              <a:cs typeface="Lora"/>
              <a:sym typeface="Lora"/>
            </a:endParaRPr>
          </a:p>
          <a:p>
            <a:pPr marL="457200" lvl="0" indent="-304958" algn="l" rtl="0">
              <a:spcBef>
                <a:spcPts val="0"/>
              </a:spcBef>
              <a:spcAft>
                <a:spcPts val="0"/>
              </a:spcAft>
              <a:buSzPct val="100000"/>
              <a:buFont typeface="Lora"/>
              <a:buChar char="●"/>
            </a:pPr>
            <a:r>
              <a:rPr lang="en">
                <a:latin typeface="Lora"/>
                <a:ea typeface="Lora"/>
                <a:cs typeface="Lora"/>
                <a:sym typeface="Lora"/>
              </a:rPr>
              <a:t>Low Cholesterol</a:t>
            </a:r>
            <a:endParaRPr>
              <a:latin typeface="Lora"/>
              <a:ea typeface="Lora"/>
              <a:cs typeface="Lora"/>
              <a:sym typeface="Lora"/>
            </a:endParaRPr>
          </a:p>
          <a:p>
            <a:pPr marL="457200" lvl="0" indent="-304958" algn="l" rtl="0">
              <a:spcBef>
                <a:spcPts val="0"/>
              </a:spcBef>
              <a:spcAft>
                <a:spcPts val="0"/>
              </a:spcAft>
              <a:buSzPct val="100000"/>
              <a:buFont typeface="Lora"/>
              <a:buChar char="●"/>
            </a:pPr>
            <a:r>
              <a:rPr lang="en">
                <a:latin typeface="Lora"/>
                <a:ea typeface="Lora"/>
                <a:cs typeface="Lora"/>
                <a:sym typeface="Lora"/>
              </a:rPr>
              <a:t>High Protein</a:t>
            </a:r>
            <a:endParaRPr>
              <a:latin typeface="Lora"/>
              <a:ea typeface="Lora"/>
              <a:cs typeface="Lora"/>
              <a:sym typeface="Lora"/>
            </a:endParaRPr>
          </a:p>
          <a:p>
            <a:pPr marL="457200" lvl="0" indent="-304958" algn="l" rtl="0">
              <a:spcBef>
                <a:spcPts val="0"/>
              </a:spcBef>
              <a:spcAft>
                <a:spcPts val="0"/>
              </a:spcAft>
              <a:buSzPct val="100000"/>
              <a:buFont typeface="Lora"/>
              <a:buChar char="●"/>
            </a:pPr>
            <a:r>
              <a:rPr lang="en">
                <a:latin typeface="Lora"/>
                <a:ea typeface="Lora"/>
                <a:cs typeface="Lora"/>
                <a:sym typeface="Lora"/>
              </a:rPr>
              <a:t>Fiber rich</a:t>
            </a:r>
            <a:endParaRPr>
              <a:latin typeface="Lora"/>
              <a:ea typeface="Lora"/>
              <a:cs typeface="Lora"/>
              <a:sym typeface="Lora"/>
            </a:endParaRPr>
          </a:p>
          <a:p>
            <a:pPr marL="457200" lvl="0" indent="-304958" algn="l" rtl="0">
              <a:spcBef>
                <a:spcPts val="0"/>
              </a:spcBef>
              <a:spcAft>
                <a:spcPts val="0"/>
              </a:spcAft>
              <a:buSzPct val="100000"/>
              <a:buFont typeface="Lora"/>
              <a:buChar char="●"/>
            </a:pPr>
            <a:r>
              <a:rPr lang="en">
                <a:latin typeface="Lora"/>
                <a:ea typeface="Lora"/>
                <a:cs typeface="Lora"/>
                <a:sym typeface="Lora"/>
              </a:rPr>
              <a:t>Low Fat</a:t>
            </a:r>
            <a:endParaRPr>
              <a:latin typeface="Lora"/>
              <a:ea typeface="Lora"/>
              <a:cs typeface="Lora"/>
              <a:sym typeface="Lora"/>
            </a:endParaRPr>
          </a:p>
          <a:p>
            <a:pPr marL="457200" lvl="0" indent="-304958" algn="l" rtl="0">
              <a:spcBef>
                <a:spcPts val="0"/>
              </a:spcBef>
              <a:spcAft>
                <a:spcPts val="0"/>
              </a:spcAft>
              <a:buSzPct val="100000"/>
              <a:buFont typeface="Lora"/>
              <a:buChar char="●"/>
            </a:pPr>
            <a:r>
              <a:rPr lang="en">
                <a:latin typeface="Lora"/>
                <a:ea typeface="Lora"/>
                <a:cs typeface="Lora"/>
                <a:sym typeface="Lora"/>
              </a:rPr>
              <a:t>Ovo Vegetarian Meal</a:t>
            </a:r>
            <a:endParaRPr>
              <a:latin typeface="Lora"/>
              <a:ea typeface="Lora"/>
              <a:cs typeface="Lora"/>
              <a:sym typeface="Lora"/>
            </a:endParaRPr>
          </a:p>
          <a:p>
            <a:pPr marL="457200" lvl="0" indent="-304958" algn="l" rtl="0">
              <a:spcBef>
                <a:spcPts val="0"/>
              </a:spcBef>
              <a:spcAft>
                <a:spcPts val="0"/>
              </a:spcAft>
              <a:buSzPct val="100000"/>
              <a:buFont typeface="Lora"/>
              <a:buChar char="●"/>
            </a:pPr>
            <a:r>
              <a:rPr lang="en">
                <a:latin typeface="Lora"/>
                <a:ea typeface="Lora"/>
                <a:cs typeface="Lora"/>
                <a:sym typeface="Lora"/>
              </a:rPr>
              <a:t>Ovo lac Vegan</a:t>
            </a:r>
            <a:endParaRPr>
              <a:latin typeface="Lora"/>
              <a:ea typeface="Lora"/>
              <a:cs typeface="Lora"/>
              <a:sym typeface="Lora"/>
            </a:endParaRPr>
          </a:p>
          <a:p>
            <a:pPr marL="457200" lvl="0" indent="-304958" algn="l" rtl="0">
              <a:spcBef>
                <a:spcPts val="0"/>
              </a:spcBef>
              <a:spcAft>
                <a:spcPts val="0"/>
              </a:spcAft>
              <a:buSzPct val="100000"/>
              <a:buFont typeface="Lora"/>
              <a:buChar char="●"/>
            </a:pPr>
            <a:r>
              <a:rPr lang="en">
                <a:latin typeface="Lora"/>
                <a:ea typeface="Lora"/>
                <a:cs typeface="Lora"/>
                <a:sym typeface="Lora"/>
              </a:rPr>
              <a:t>Pescetarian</a:t>
            </a:r>
            <a:endParaRPr>
              <a:latin typeface="Lora"/>
              <a:ea typeface="Lora"/>
              <a:cs typeface="Lora"/>
              <a:sym typeface="Lor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223" name="Google Shape;223;p33"/>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24" name="Google Shape;224;p33"/>
          <p:cNvPicPr preferRelativeResize="0"/>
          <p:nvPr/>
        </p:nvPicPr>
        <p:blipFill>
          <a:blip r:embed="rId3">
            <a:alphaModFix/>
          </a:blip>
          <a:stretch>
            <a:fillRect/>
          </a:stretch>
        </p:blipFill>
        <p:spPr>
          <a:xfrm>
            <a:off x="0" y="423863"/>
            <a:ext cx="9144000" cy="42957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Lora"/>
                <a:ea typeface="Lora"/>
                <a:cs typeface="Lora"/>
                <a:sym typeface="Lora"/>
              </a:rPr>
              <a:t>Meals</a:t>
            </a:r>
            <a:endParaRPr>
              <a:latin typeface="Lora"/>
              <a:ea typeface="Lora"/>
              <a:cs typeface="Lora"/>
              <a:sym typeface="Lora"/>
            </a:endParaRPr>
          </a:p>
        </p:txBody>
      </p:sp>
      <p:sp>
        <p:nvSpPr>
          <p:cNvPr id="230" name="Google Shape;230;p3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Lora"/>
                <a:ea typeface="Lora"/>
                <a:cs typeface="Lora"/>
                <a:sym typeface="Lora"/>
              </a:rPr>
              <a:t>Once user clicks on any Meal name they can view the kind of meals they can expect delivered to their doorsteps if they subscribe to the selected Meal Plan. This helps give User a good Idea of our delicious meals specially designed by us.  </a:t>
            </a:r>
            <a:endParaRPr>
              <a:latin typeface="Lora"/>
              <a:ea typeface="Lora"/>
              <a:cs typeface="Lora"/>
              <a:sym typeface="Lora"/>
            </a:endParaRPr>
          </a:p>
          <a:p>
            <a:pPr marL="0" lvl="0" indent="0" algn="l" rtl="0">
              <a:spcBef>
                <a:spcPts val="1200"/>
              </a:spcBef>
              <a:spcAft>
                <a:spcPts val="1200"/>
              </a:spcAft>
              <a:buNone/>
            </a:pPr>
            <a:r>
              <a:rPr lang="en">
                <a:latin typeface="Lora"/>
                <a:ea typeface="Lora"/>
                <a:cs typeface="Lora"/>
                <a:sym typeface="Lora"/>
              </a:rPr>
              <a:t>We have used Opensearch in searching Meals for Meals Plans. These meals have been carefully re processed and stored in opensearch based on their respective categories.</a:t>
            </a:r>
            <a:endParaRPr>
              <a:latin typeface="Lora"/>
              <a:ea typeface="Lora"/>
              <a:cs typeface="Lora"/>
              <a:sym typeface="Lor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236" name="Google Shape;236;p3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37" name="Google Shape;237;p35"/>
          <p:cNvPicPr preferRelativeResize="0"/>
          <p:nvPr/>
        </p:nvPicPr>
        <p:blipFill>
          <a:blip r:embed="rId3">
            <a:alphaModFix/>
          </a:blip>
          <a:stretch>
            <a:fillRect/>
          </a:stretch>
        </p:blipFill>
        <p:spPr>
          <a:xfrm>
            <a:off x="0" y="423863"/>
            <a:ext cx="9144000" cy="42957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pic>
        <p:nvPicPr>
          <p:cNvPr id="242" name="Google Shape;242;p36"/>
          <p:cNvPicPr preferRelativeResize="0"/>
          <p:nvPr/>
        </p:nvPicPr>
        <p:blipFill>
          <a:blip r:embed="rId3">
            <a:alphaModFix/>
          </a:blip>
          <a:stretch>
            <a:fillRect/>
          </a:stretch>
        </p:blipFill>
        <p:spPr>
          <a:xfrm>
            <a:off x="4080800" y="1318650"/>
            <a:ext cx="5063199" cy="2822301"/>
          </a:xfrm>
          <a:prstGeom prst="rect">
            <a:avLst/>
          </a:prstGeom>
          <a:noFill/>
          <a:ln>
            <a:noFill/>
          </a:ln>
        </p:spPr>
      </p:pic>
      <p:pic>
        <p:nvPicPr>
          <p:cNvPr id="243" name="Google Shape;243;p36"/>
          <p:cNvPicPr preferRelativeResize="0"/>
          <p:nvPr/>
        </p:nvPicPr>
        <p:blipFill>
          <a:blip r:embed="rId4">
            <a:alphaModFix/>
          </a:blip>
          <a:stretch>
            <a:fillRect/>
          </a:stretch>
        </p:blipFill>
        <p:spPr>
          <a:xfrm>
            <a:off x="0" y="1318650"/>
            <a:ext cx="4957169" cy="28223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Lora"/>
                <a:ea typeface="Lora"/>
                <a:cs typeface="Lora"/>
                <a:sym typeface="Lora"/>
              </a:rPr>
              <a:t>Meal Frequency and Pricing</a:t>
            </a:r>
            <a:endParaRPr>
              <a:latin typeface="Lora"/>
              <a:ea typeface="Lora"/>
              <a:cs typeface="Lora"/>
              <a:sym typeface="Lora"/>
            </a:endParaRPr>
          </a:p>
        </p:txBody>
      </p:sp>
      <p:sp>
        <p:nvSpPr>
          <p:cNvPr id="249" name="Google Shape;249;p37"/>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latin typeface="Lora"/>
                <a:ea typeface="Lora"/>
                <a:cs typeface="Lora"/>
                <a:sym typeface="Lora"/>
              </a:rPr>
              <a:t>Once User selected a particular meal plan to subscribe. They will land on Choose Meal plan page. They can select the frequency of the subscription. Like 4 meals/week, 6 meals/week, 8 meals/week etc. They also be able to see Prices of the subscriptions.</a:t>
            </a:r>
            <a:endParaRPr>
              <a:latin typeface="Lora"/>
              <a:ea typeface="Lora"/>
              <a:cs typeface="Lora"/>
              <a:sym typeface="Lora"/>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255" name="Google Shape;255;p38"/>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56" name="Google Shape;256;p38"/>
          <p:cNvPicPr preferRelativeResize="0"/>
          <p:nvPr/>
        </p:nvPicPr>
        <p:blipFill>
          <a:blip r:embed="rId3">
            <a:alphaModFix/>
          </a:blip>
          <a:stretch>
            <a:fillRect/>
          </a:stretch>
        </p:blipFill>
        <p:spPr>
          <a:xfrm>
            <a:off x="0" y="411956"/>
            <a:ext cx="9144000" cy="4319588"/>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Lora"/>
                <a:ea typeface="Lora"/>
                <a:cs typeface="Lora"/>
                <a:sym typeface="Lora"/>
              </a:rPr>
              <a:t>Checkout and Billing</a:t>
            </a:r>
            <a:endParaRPr>
              <a:latin typeface="Lora"/>
              <a:ea typeface="Lora"/>
              <a:cs typeface="Lora"/>
              <a:sym typeface="Lora"/>
            </a:endParaRPr>
          </a:p>
        </p:txBody>
      </p:sp>
      <p:sp>
        <p:nvSpPr>
          <p:cNvPr id="262" name="Google Shape;262;p39"/>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Lora"/>
                <a:ea typeface="Lora"/>
                <a:cs typeface="Lora"/>
                <a:sym typeface="Lora"/>
              </a:rPr>
              <a:t>On selecting a Meal Plan and its frequency, User will Land on the Checkout Page where they can carefully review their subscription details.</a:t>
            </a:r>
            <a:endParaRPr>
              <a:latin typeface="Lora"/>
              <a:ea typeface="Lora"/>
              <a:cs typeface="Lora"/>
              <a:sym typeface="Lora"/>
            </a:endParaRPr>
          </a:p>
          <a:p>
            <a:pPr marL="0" lvl="0" indent="0" algn="l" rtl="0">
              <a:spcBef>
                <a:spcPts val="1200"/>
              </a:spcBef>
              <a:spcAft>
                <a:spcPts val="0"/>
              </a:spcAft>
              <a:buNone/>
            </a:pPr>
            <a:r>
              <a:rPr lang="en">
                <a:latin typeface="Lora"/>
                <a:ea typeface="Lora"/>
                <a:cs typeface="Lora"/>
                <a:sym typeface="Lora"/>
              </a:rPr>
              <a:t>On confirming, User will enter Payment details and submit Order.</a:t>
            </a:r>
            <a:endParaRPr>
              <a:latin typeface="Lora"/>
              <a:ea typeface="Lora"/>
              <a:cs typeface="Lora"/>
              <a:sym typeface="Lora"/>
            </a:endParaRPr>
          </a:p>
          <a:p>
            <a:pPr marL="0" lvl="0" indent="0" algn="l" rtl="0">
              <a:spcBef>
                <a:spcPts val="1200"/>
              </a:spcBef>
              <a:spcAft>
                <a:spcPts val="1200"/>
              </a:spcAft>
              <a:buNone/>
            </a:pPr>
            <a:r>
              <a:rPr lang="en">
                <a:latin typeface="Lora"/>
                <a:ea typeface="Lora"/>
                <a:cs typeface="Lora"/>
                <a:sym typeface="Lora"/>
              </a:rPr>
              <a:t>We have used DynamoDB to store Order Details, SQS with SES to send Order confirmation email to our User.</a:t>
            </a:r>
            <a:endParaRPr>
              <a:latin typeface="Lora"/>
              <a:ea typeface="Lora"/>
              <a:cs typeface="Lora"/>
              <a:sym typeface="Lora"/>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4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268" name="Google Shape;268;p40"/>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69" name="Google Shape;269;p40"/>
          <p:cNvPicPr preferRelativeResize="0"/>
          <p:nvPr/>
        </p:nvPicPr>
        <p:blipFill>
          <a:blip r:embed="rId3">
            <a:alphaModFix/>
          </a:blip>
          <a:stretch>
            <a:fillRect/>
          </a:stretch>
        </p:blipFill>
        <p:spPr>
          <a:xfrm>
            <a:off x="0" y="428625"/>
            <a:ext cx="9144000" cy="42862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4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275" name="Google Shape;275;p41"/>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76" name="Google Shape;276;p41"/>
          <p:cNvPicPr preferRelativeResize="0"/>
          <p:nvPr/>
        </p:nvPicPr>
        <p:blipFill>
          <a:blip r:embed="rId3">
            <a:alphaModFix/>
          </a:blip>
          <a:stretch>
            <a:fillRect/>
          </a:stretch>
        </p:blipFill>
        <p:spPr>
          <a:xfrm>
            <a:off x="0" y="423863"/>
            <a:ext cx="9144000" cy="42957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Lora"/>
                <a:ea typeface="Lora"/>
                <a:cs typeface="Lora"/>
                <a:sym typeface="Lora"/>
              </a:rPr>
              <a:t>Problem Statement</a:t>
            </a:r>
            <a:endParaRPr>
              <a:latin typeface="Lora"/>
              <a:ea typeface="Lora"/>
              <a:cs typeface="Lora"/>
              <a:sym typeface="Lora"/>
            </a:endParaRPr>
          </a:p>
        </p:txBody>
      </p:sp>
      <p:sp>
        <p:nvSpPr>
          <p:cNvPr id="99" name="Google Shape;99;p1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 sz="1500">
                <a:solidFill>
                  <a:srgbClr val="000000"/>
                </a:solidFill>
                <a:latin typeface="Lora"/>
                <a:ea typeface="Lora"/>
                <a:cs typeface="Lora"/>
                <a:sym typeface="Lora"/>
              </a:rPr>
              <a:t>As trends change, every individual is looking for an easy and convenient way to improve their health. From what to eat, when to eat and having no time to go to the grocery, or make your own meal. With recommended diets and meal plans, studies show that, if being used on a regular basis can potentially improve health and wellness goals of any individual. </a:t>
            </a:r>
            <a:endParaRPr sz="1500">
              <a:solidFill>
                <a:srgbClr val="000000"/>
              </a:solidFill>
              <a:latin typeface="Lora"/>
              <a:ea typeface="Lora"/>
              <a:cs typeface="Lora"/>
              <a:sym typeface="Lora"/>
            </a:endParaRPr>
          </a:p>
          <a:p>
            <a:pPr marL="0" lvl="0" indent="0" algn="just" rtl="0">
              <a:lnSpc>
                <a:spcPct val="100000"/>
              </a:lnSpc>
              <a:spcBef>
                <a:spcPts val="0"/>
              </a:spcBef>
              <a:spcAft>
                <a:spcPts val="0"/>
              </a:spcAft>
              <a:buNone/>
            </a:pPr>
            <a:endParaRPr sz="1500">
              <a:solidFill>
                <a:srgbClr val="000000"/>
              </a:solidFill>
              <a:latin typeface="Lora"/>
              <a:ea typeface="Lora"/>
              <a:cs typeface="Lora"/>
              <a:sym typeface="Lora"/>
            </a:endParaRPr>
          </a:p>
          <a:p>
            <a:pPr marL="0" lvl="0" indent="0" algn="just" rtl="0">
              <a:lnSpc>
                <a:spcPct val="100000"/>
              </a:lnSpc>
              <a:spcBef>
                <a:spcPts val="0"/>
              </a:spcBef>
              <a:spcAft>
                <a:spcPts val="0"/>
              </a:spcAft>
              <a:buNone/>
            </a:pPr>
            <a:r>
              <a:rPr lang="en" sz="1500">
                <a:solidFill>
                  <a:srgbClr val="000000"/>
                </a:solidFill>
                <a:latin typeface="Lora"/>
                <a:ea typeface="Lora"/>
                <a:cs typeface="Lora"/>
                <a:sym typeface="Lora"/>
              </a:rPr>
              <a:t>We are trying to make a meal delivery application which has one single goal to make an individuals life healthier by providing motivation, recommendation and making them eat consciously. </a:t>
            </a:r>
            <a:endParaRPr sz="1500">
              <a:solidFill>
                <a:srgbClr val="000000"/>
              </a:solidFill>
              <a:latin typeface="Lora"/>
              <a:ea typeface="Lora"/>
              <a:cs typeface="Lora"/>
              <a:sym typeface="Lora"/>
            </a:endParaRPr>
          </a:p>
          <a:p>
            <a:pPr marL="0" lvl="0" indent="0" algn="l" rtl="0">
              <a:spcBef>
                <a:spcPts val="0"/>
              </a:spcBef>
              <a:spcAft>
                <a:spcPts val="1200"/>
              </a:spcAft>
              <a:buNone/>
            </a:pPr>
            <a:endParaRPr sz="2000">
              <a:solidFill>
                <a:srgbClr val="000000"/>
              </a:solidFill>
              <a:latin typeface="Lora"/>
              <a:ea typeface="Lora"/>
              <a:cs typeface="Lora"/>
              <a:sym typeface="Lora"/>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4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282" name="Google Shape;282;p42"/>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83" name="Google Shape;283;p42"/>
          <p:cNvPicPr preferRelativeResize="0"/>
          <p:nvPr/>
        </p:nvPicPr>
        <p:blipFill>
          <a:blip r:embed="rId3">
            <a:alphaModFix/>
          </a:blip>
          <a:stretch>
            <a:fillRect/>
          </a:stretch>
        </p:blipFill>
        <p:spPr>
          <a:xfrm>
            <a:off x="0" y="421481"/>
            <a:ext cx="9144000" cy="4300538"/>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4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289" name="Google Shape;289;p43"/>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90" name="Google Shape;290;p43"/>
          <p:cNvPicPr preferRelativeResize="0"/>
          <p:nvPr/>
        </p:nvPicPr>
        <p:blipFill>
          <a:blip r:embed="rId3">
            <a:alphaModFix/>
          </a:blip>
          <a:stretch>
            <a:fillRect/>
          </a:stretch>
        </p:blipFill>
        <p:spPr>
          <a:xfrm>
            <a:off x="667975" y="224300"/>
            <a:ext cx="7853626" cy="46949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4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140">
                <a:latin typeface="Lora"/>
                <a:ea typeface="Lora"/>
                <a:cs typeface="Lora"/>
                <a:sym typeface="Lora"/>
              </a:rPr>
              <a:t>Thank you</a:t>
            </a:r>
            <a:endParaRPr sz="3140">
              <a:latin typeface="Lora"/>
              <a:ea typeface="Lora"/>
              <a:cs typeface="Lora"/>
              <a:sym typeface="Lora"/>
            </a:endParaRPr>
          </a:p>
        </p:txBody>
      </p:sp>
      <p:sp>
        <p:nvSpPr>
          <p:cNvPr id="296" name="Google Shape;296;p4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Lora"/>
                <a:ea typeface="Lora"/>
                <a:cs typeface="Lora"/>
                <a:sym typeface="Lora"/>
              </a:rPr>
              <a:t>Architecture</a:t>
            </a:r>
            <a:endParaRPr>
              <a:latin typeface="Lora"/>
              <a:ea typeface="Lora"/>
              <a:cs typeface="Lora"/>
              <a:sym typeface="Lora"/>
            </a:endParaRPr>
          </a:p>
        </p:txBody>
      </p:sp>
      <p:sp>
        <p:nvSpPr>
          <p:cNvPr id="105" name="Google Shape;105;p16"/>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106" name="Google Shape;106;p16"/>
          <p:cNvPicPr preferRelativeResize="0"/>
          <p:nvPr/>
        </p:nvPicPr>
        <p:blipFill>
          <a:blip r:embed="rId3">
            <a:alphaModFix/>
          </a:blip>
          <a:stretch>
            <a:fillRect/>
          </a:stretch>
        </p:blipFill>
        <p:spPr>
          <a:xfrm>
            <a:off x="2877879" y="489098"/>
            <a:ext cx="6266127" cy="46544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Lora"/>
                <a:ea typeface="Lora"/>
                <a:cs typeface="Lora"/>
                <a:sym typeface="Lora"/>
              </a:rPr>
              <a:t>AWS Services Used in Be-Fit</a:t>
            </a:r>
            <a:endParaRPr>
              <a:latin typeface="Lora"/>
              <a:ea typeface="Lora"/>
              <a:cs typeface="Lora"/>
              <a:sym typeface="Lora"/>
            </a:endParaRPr>
          </a:p>
        </p:txBody>
      </p:sp>
      <p:sp>
        <p:nvSpPr>
          <p:cNvPr id="112" name="Google Shape;112;p17"/>
          <p:cNvSpPr txBox="1">
            <a:spLocks noGrp="1"/>
          </p:cNvSpPr>
          <p:nvPr>
            <p:ph type="body" idx="1"/>
          </p:nvPr>
        </p:nvSpPr>
        <p:spPr>
          <a:xfrm>
            <a:off x="729450" y="1933130"/>
            <a:ext cx="7688700" cy="2925516"/>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dirty="0"/>
          </a:p>
          <a:p>
            <a:pPr marL="0" indent="0">
              <a:spcBef>
                <a:spcPts val="1200"/>
              </a:spcBef>
              <a:buNone/>
            </a:pPr>
            <a:r>
              <a:rPr lang="en" dirty="0"/>
              <a:t>	COGNITO                                        </a:t>
            </a:r>
            <a:r>
              <a:rPr lang="en-IN" dirty="0"/>
              <a:t>API GATEWAY                                        LAMBDA			</a:t>
            </a:r>
          </a:p>
          <a:p>
            <a:pPr marL="0" lvl="0" indent="0" algn="l" rtl="0">
              <a:spcBef>
                <a:spcPts val="1200"/>
              </a:spcBef>
              <a:spcAft>
                <a:spcPts val="0"/>
              </a:spcAft>
              <a:buNone/>
            </a:pPr>
            <a:endParaRPr dirty="0"/>
          </a:p>
          <a:p>
            <a:pPr marL="0" lvl="0" indent="0" algn="l" rtl="0">
              <a:spcBef>
                <a:spcPts val="1200"/>
              </a:spcBef>
              <a:spcAft>
                <a:spcPts val="1200"/>
              </a:spcAft>
              <a:buNone/>
            </a:pPr>
            <a:r>
              <a:rPr lang="en" dirty="0"/>
              <a:t>	    S3		                 OPEN SEARCH                                        SQS</a:t>
            </a:r>
            <a:endParaRPr dirty="0"/>
          </a:p>
        </p:txBody>
      </p:sp>
      <p:pic>
        <p:nvPicPr>
          <p:cNvPr id="113" name="Google Shape;113;p17"/>
          <p:cNvPicPr preferRelativeResize="0"/>
          <p:nvPr/>
        </p:nvPicPr>
        <p:blipFill>
          <a:blip r:embed="rId3">
            <a:alphaModFix/>
          </a:blip>
          <a:stretch>
            <a:fillRect/>
          </a:stretch>
        </p:blipFill>
        <p:spPr>
          <a:xfrm>
            <a:off x="916425" y="2217425"/>
            <a:ext cx="652875" cy="720750"/>
          </a:xfrm>
          <a:prstGeom prst="rect">
            <a:avLst/>
          </a:prstGeom>
          <a:noFill/>
          <a:ln>
            <a:noFill/>
          </a:ln>
        </p:spPr>
      </p:pic>
      <p:pic>
        <p:nvPicPr>
          <p:cNvPr id="114" name="Google Shape;114;p17"/>
          <p:cNvPicPr preferRelativeResize="0"/>
          <p:nvPr/>
        </p:nvPicPr>
        <p:blipFill>
          <a:blip r:embed="rId4">
            <a:alphaModFix/>
          </a:blip>
          <a:stretch>
            <a:fillRect/>
          </a:stretch>
        </p:blipFill>
        <p:spPr>
          <a:xfrm>
            <a:off x="812038" y="3276812"/>
            <a:ext cx="861647" cy="807788"/>
          </a:xfrm>
          <a:prstGeom prst="rect">
            <a:avLst/>
          </a:prstGeom>
          <a:noFill/>
          <a:ln>
            <a:noFill/>
          </a:ln>
        </p:spPr>
      </p:pic>
      <p:pic>
        <p:nvPicPr>
          <p:cNvPr id="115" name="Google Shape;115;p17"/>
          <p:cNvPicPr preferRelativeResize="0"/>
          <p:nvPr/>
        </p:nvPicPr>
        <p:blipFill>
          <a:blip r:embed="rId5">
            <a:alphaModFix/>
          </a:blip>
          <a:stretch>
            <a:fillRect/>
          </a:stretch>
        </p:blipFill>
        <p:spPr>
          <a:xfrm>
            <a:off x="3349359" y="2197971"/>
            <a:ext cx="732232" cy="720750"/>
          </a:xfrm>
          <a:prstGeom prst="rect">
            <a:avLst/>
          </a:prstGeom>
          <a:noFill/>
          <a:ln>
            <a:noFill/>
          </a:ln>
        </p:spPr>
      </p:pic>
      <p:pic>
        <p:nvPicPr>
          <p:cNvPr id="116" name="Google Shape;116;p17"/>
          <p:cNvPicPr preferRelativeResize="0"/>
          <p:nvPr/>
        </p:nvPicPr>
        <p:blipFill>
          <a:blip r:embed="rId6">
            <a:alphaModFix/>
          </a:blip>
          <a:stretch>
            <a:fillRect/>
          </a:stretch>
        </p:blipFill>
        <p:spPr>
          <a:xfrm>
            <a:off x="6023700" y="2147646"/>
            <a:ext cx="732225" cy="853816"/>
          </a:xfrm>
          <a:prstGeom prst="rect">
            <a:avLst/>
          </a:prstGeom>
          <a:noFill/>
          <a:ln>
            <a:noFill/>
          </a:ln>
        </p:spPr>
      </p:pic>
      <p:pic>
        <p:nvPicPr>
          <p:cNvPr id="117" name="Google Shape;117;p17"/>
          <p:cNvPicPr preferRelativeResize="0"/>
          <p:nvPr/>
        </p:nvPicPr>
        <p:blipFill>
          <a:blip r:embed="rId7">
            <a:alphaModFix/>
          </a:blip>
          <a:stretch>
            <a:fillRect/>
          </a:stretch>
        </p:blipFill>
        <p:spPr>
          <a:xfrm>
            <a:off x="3447342" y="3316322"/>
            <a:ext cx="732225" cy="728300"/>
          </a:xfrm>
          <a:prstGeom prst="rect">
            <a:avLst/>
          </a:prstGeom>
          <a:noFill/>
          <a:ln>
            <a:noFill/>
          </a:ln>
        </p:spPr>
      </p:pic>
      <p:pic>
        <p:nvPicPr>
          <p:cNvPr id="118" name="Google Shape;118;p17"/>
          <p:cNvPicPr preferRelativeResize="0"/>
          <p:nvPr/>
        </p:nvPicPr>
        <p:blipFill>
          <a:blip r:embed="rId8">
            <a:alphaModFix/>
          </a:blip>
          <a:stretch>
            <a:fillRect/>
          </a:stretch>
        </p:blipFill>
        <p:spPr>
          <a:xfrm>
            <a:off x="5953225" y="3276812"/>
            <a:ext cx="802700" cy="92565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Lora"/>
                <a:ea typeface="Lora"/>
                <a:cs typeface="Lora"/>
                <a:sym typeface="Lora"/>
              </a:rPr>
              <a:t>AWS Services Used in Be-Fit</a:t>
            </a:r>
            <a:endParaRPr>
              <a:latin typeface="Lora"/>
              <a:ea typeface="Lora"/>
              <a:cs typeface="Lora"/>
              <a:sym typeface="Lora"/>
            </a:endParaRPr>
          </a:p>
        </p:txBody>
      </p:sp>
      <p:sp>
        <p:nvSpPr>
          <p:cNvPr id="124" name="Google Shape;124;p18"/>
          <p:cNvSpPr txBox="1">
            <a:spLocks noGrp="1"/>
          </p:cNvSpPr>
          <p:nvPr>
            <p:ph type="body" idx="1"/>
          </p:nvPr>
        </p:nvSpPr>
        <p:spPr>
          <a:xfrm>
            <a:off x="729450" y="2078875"/>
            <a:ext cx="7688700" cy="2627804"/>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lang="en-IN" dirty="0"/>
          </a:p>
          <a:p>
            <a:pPr marL="0" lvl="0" indent="0" algn="l" rtl="0">
              <a:spcBef>
                <a:spcPts val="1200"/>
              </a:spcBef>
              <a:spcAft>
                <a:spcPts val="0"/>
              </a:spcAft>
              <a:buNone/>
            </a:pPr>
            <a:r>
              <a:rPr lang="en" dirty="0"/>
              <a:t>                           SES                                                       DYNAMODB</a:t>
            </a:r>
            <a:endParaRPr dirty="0"/>
          </a:p>
          <a:p>
            <a:pPr marL="0" lvl="0" indent="0" algn="l" rtl="0">
              <a:spcBef>
                <a:spcPts val="1200"/>
              </a:spcBef>
              <a:spcAft>
                <a:spcPts val="0"/>
              </a:spcAft>
              <a:buNone/>
            </a:pPr>
            <a:endParaRPr dirty="0"/>
          </a:p>
          <a:p>
            <a:pPr marL="0" lvl="0" indent="0" algn="l" rtl="0">
              <a:spcBef>
                <a:spcPts val="1200"/>
              </a:spcBef>
              <a:spcAft>
                <a:spcPts val="0"/>
              </a:spcAft>
              <a:buNone/>
            </a:pPr>
            <a:endParaRPr dirty="0"/>
          </a:p>
          <a:p>
            <a:pPr marL="0" lvl="0" indent="0" algn="l" rtl="0">
              <a:spcBef>
                <a:spcPts val="1200"/>
              </a:spcBef>
              <a:spcAft>
                <a:spcPts val="1200"/>
              </a:spcAft>
              <a:buNone/>
            </a:pPr>
            <a:r>
              <a:rPr lang="en" dirty="0"/>
              <a:t>	     SAGEMAKER	                         LEX</a:t>
            </a:r>
            <a:endParaRPr dirty="0"/>
          </a:p>
        </p:txBody>
      </p:sp>
      <p:pic>
        <p:nvPicPr>
          <p:cNvPr id="125" name="Google Shape;125;p18"/>
          <p:cNvPicPr preferRelativeResize="0"/>
          <p:nvPr/>
        </p:nvPicPr>
        <p:blipFill>
          <a:blip r:embed="rId3">
            <a:alphaModFix/>
          </a:blip>
          <a:stretch>
            <a:fillRect/>
          </a:stretch>
        </p:blipFill>
        <p:spPr>
          <a:xfrm>
            <a:off x="3545075" y="2250274"/>
            <a:ext cx="1026925" cy="796650"/>
          </a:xfrm>
          <a:prstGeom prst="rect">
            <a:avLst/>
          </a:prstGeom>
          <a:noFill/>
          <a:ln>
            <a:noFill/>
          </a:ln>
        </p:spPr>
      </p:pic>
      <p:pic>
        <p:nvPicPr>
          <p:cNvPr id="126" name="Google Shape;126;p18"/>
          <p:cNvPicPr preferRelativeResize="0"/>
          <p:nvPr/>
        </p:nvPicPr>
        <p:blipFill>
          <a:blip r:embed="rId4">
            <a:alphaModFix/>
          </a:blip>
          <a:stretch>
            <a:fillRect/>
          </a:stretch>
        </p:blipFill>
        <p:spPr>
          <a:xfrm>
            <a:off x="1037687" y="3524200"/>
            <a:ext cx="706750" cy="715850"/>
          </a:xfrm>
          <a:prstGeom prst="rect">
            <a:avLst/>
          </a:prstGeom>
          <a:noFill/>
          <a:ln>
            <a:noFill/>
          </a:ln>
        </p:spPr>
      </p:pic>
      <p:pic>
        <p:nvPicPr>
          <p:cNvPr id="127" name="Google Shape;127;p18"/>
          <p:cNvPicPr preferRelativeResize="0"/>
          <p:nvPr/>
        </p:nvPicPr>
        <p:blipFill>
          <a:blip r:embed="rId5">
            <a:alphaModFix/>
          </a:blip>
          <a:stretch>
            <a:fillRect/>
          </a:stretch>
        </p:blipFill>
        <p:spPr>
          <a:xfrm>
            <a:off x="965178" y="2250273"/>
            <a:ext cx="851775" cy="877500"/>
          </a:xfrm>
          <a:prstGeom prst="rect">
            <a:avLst/>
          </a:prstGeom>
          <a:noFill/>
          <a:ln>
            <a:noFill/>
          </a:ln>
        </p:spPr>
      </p:pic>
      <p:pic>
        <p:nvPicPr>
          <p:cNvPr id="128" name="Google Shape;128;p18"/>
          <p:cNvPicPr preferRelativeResize="0"/>
          <p:nvPr/>
        </p:nvPicPr>
        <p:blipFill>
          <a:blip r:embed="rId6">
            <a:alphaModFix/>
          </a:blip>
          <a:stretch>
            <a:fillRect/>
          </a:stretch>
        </p:blipFill>
        <p:spPr>
          <a:xfrm>
            <a:off x="3545075" y="3443350"/>
            <a:ext cx="921091" cy="877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1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Lora"/>
                <a:ea typeface="Lora"/>
                <a:cs typeface="Lora"/>
                <a:sym typeface="Lora"/>
              </a:rPr>
              <a:t>User Sign Up/Sign In</a:t>
            </a:r>
            <a:endParaRPr>
              <a:latin typeface="Lora"/>
              <a:ea typeface="Lora"/>
              <a:cs typeface="Lora"/>
              <a:sym typeface="Lora"/>
            </a:endParaRPr>
          </a:p>
        </p:txBody>
      </p:sp>
      <p:sp>
        <p:nvSpPr>
          <p:cNvPr id="134" name="Google Shape;134;p19"/>
          <p:cNvSpPr txBox="1">
            <a:spLocks noGrp="1"/>
          </p:cNvSpPr>
          <p:nvPr>
            <p:ph type="body" idx="1"/>
          </p:nvPr>
        </p:nvSpPr>
        <p:spPr>
          <a:xfrm>
            <a:off x="729450" y="2078875"/>
            <a:ext cx="3610500" cy="22611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a:latin typeface="Lora"/>
                <a:ea typeface="Lora"/>
                <a:cs typeface="Lora"/>
                <a:sym typeface="Lora"/>
              </a:rPr>
              <a:t>Be-Fit Uses Cognito for User authentication and User Management.</a:t>
            </a:r>
            <a:endParaRPr>
              <a:latin typeface="Lora"/>
              <a:ea typeface="Lora"/>
              <a:cs typeface="Lora"/>
              <a:sym typeface="Lora"/>
            </a:endParaRPr>
          </a:p>
          <a:p>
            <a:pPr marL="0" lvl="0" indent="0" algn="l" rtl="0">
              <a:spcBef>
                <a:spcPts val="1200"/>
              </a:spcBef>
              <a:spcAft>
                <a:spcPts val="0"/>
              </a:spcAft>
              <a:buNone/>
            </a:pPr>
            <a:r>
              <a:rPr lang="en">
                <a:latin typeface="Lora"/>
                <a:ea typeface="Lora"/>
                <a:cs typeface="Lora"/>
                <a:sym typeface="Lora"/>
              </a:rPr>
              <a:t>For New Users, In Sign up Process user is required to provide Username, email Id and password. User is also required to verify their email. </a:t>
            </a:r>
            <a:endParaRPr>
              <a:latin typeface="Lora"/>
              <a:ea typeface="Lora"/>
              <a:cs typeface="Lora"/>
              <a:sym typeface="Lora"/>
            </a:endParaRPr>
          </a:p>
          <a:p>
            <a:pPr marL="0" lvl="0" indent="0" algn="l" rtl="0">
              <a:spcBef>
                <a:spcPts val="1200"/>
              </a:spcBef>
              <a:spcAft>
                <a:spcPts val="1200"/>
              </a:spcAft>
              <a:buNone/>
            </a:pPr>
            <a:r>
              <a:rPr lang="en">
                <a:latin typeface="Lora"/>
                <a:ea typeface="Lora"/>
                <a:cs typeface="Lora"/>
                <a:sym typeface="Lora"/>
              </a:rPr>
              <a:t>For existing users, In Sign in Process, user enters Username and password.</a:t>
            </a:r>
            <a:endParaRPr>
              <a:latin typeface="Lora"/>
              <a:ea typeface="Lora"/>
              <a:cs typeface="Lora"/>
              <a:sym typeface="Lora"/>
            </a:endParaRPr>
          </a:p>
        </p:txBody>
      </p:sp>
      <p:pic>
        <p:nvPicPr>
          <p:cNvPr id="135" name="Google Shape;135;p19"/>
          <p:cNvPicPr preferRelativeResize="0"/>
          <p:nvPr/>
        </p:nvPicPr>
        <p:blipFill>
          <a:blip r:embed="rId3">
            <a:alphaModFix/>
          </a:blip>
          <a:stretch>
            <a:fillRect/>
          </a:stretch>
        </p:blipFill>
        <p:spPr>
          <a:xfrm>
            <a:off x="5467475" y="1318650"/>
            <a:ext cx="2881479" cy="29848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Lora"/>
                <a:ea typeface="Lora"/>
                <a:cs typeface="Lora"/>
                <a:sym typeface="Lora"/>
              </a:rPr>
              <a:t>Dashboard</a:t>
            </a:r>
            <a:endParaRPr>
              <a:latin typeface="Lora"/>
              <a:ea typeface="Lora"/>
              <a:cs typeface="Lora"/>
              <a:sym typeface="Lora"/>
            </a:endParaRPr>
          </a:p>
        </p:txBody>
      </p:sp>
      <p:sp>
        <p:nvSpPr>
          <p:cNvPr id="141" name="Google Shape;141;p20"/>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600">
                <a:latin typeface="Lora"/>
                <a:ea typeface="Lora"/>
                <a:cs typeface="Lora"/>
                <a:sym typeface="Lora"/>
              </a:rPr>
              <a:t>After authentication, user lands on the Dashboard. On the Dashboard User can view Tabs like Home, My Profile, Meal Plans, Meal Recommendations. </a:t>
            </a:r>
            <a:endParaRPr sz="1600">
              <a:latin typeface="Lora"/>
              <a:ea typeface="Lora"/>
              <a:cs typeface="Lora"/>
              <a:sym typeface="Lora"/>
            </a:endParaRPr>
          </a:p>
          <a:p>
            <a:pPr marL="0" lvl="0" indent="0" algn="l" rtl="0">
              <a:spcBef>
                <a:spcPts val="1200"/>
              </a:spcBef>
              <a:spcAft>
                <a:spcPts val="1200"/>
              </a:spcAft>
              <a:buNone/>
            </a:pPr>
            <a:r>
              <a:rPr lang="en" sz="1600">
                <a:latin typeface="Lora"/>
                <a:ea typeface="Lora"/>
                <a:cs typeface="Lora"/>
                <a:sym typeface="Lora"/>
              </a:rPr>
              <a:t>User can easily navigate to different pages from the Dashboard.</a:t>
            </a:r>
            <a:endParaRPr sz="1600">
              <a:latin typeface="Lora"/>
              <a:ea typeface="Lora"/>
              <a:cs typeface="Lora"/>
              <a:sym typeface="Lor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47" name="Google Shape;147;p21"/>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48" name="Google Shape;148;p21"/>
          <p:cNvPicPr preferRelativeResize="0"/>
          <p:nvPr/>
        </p:nvPicPr>
        <p:blipFill>
          <a:blip r:embed="rId3">
            <a:alphaModFix/>
          </a:blip>
          <a:stretch>
            <a:fillRect/>
          </a:stretch>
        </p:blipFill>
        <p:spPr>
          <a:xfrm>
            <a:off x="0" y="216694"/>
            <a:ext cx="9144000" cy="4710113"/>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1093</Words>
  <Application>Microsoft Office PowerPoint</Application>
  <PresentationFormat>On-screen Show (16:9)</PresentationFormat>
  <Paragraphs>95</Paragraphs>
  <Slides>32</Slides>
  <Notes>32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Raleway</vt:lpstr>
      <vt:lpstr>Lato</vt:lpstr>
      <vt:lpstr>Arial</vt:lpstr>
      <vt:lpstr>Lora</vt:lpstr>
      <vt:lpstr>Streamline</vt:lpstr>
      <vt:lpstr>BE-Fit Meal Delivery Application</vt:lpstr>
      <vt:lpstr>Team Members</vt:lpstr>
      <vt:lpstr>Problem Statement</vt:lpstr>
      <vt:lpstr>Architecture</vt:lpstr>
      <vt:lpstr>AWS Services Used in Be-Fit</vt:lpstr>
      <vt:lpstr>AWS Services Used in Be-Fit</vt:lpstr>
      <vt:lpstr>User Sign Up/Sign In</vt:lpstr>
      <vt:lpstr>Dashboard</vt:lpstr>
      <vt:lpstr>PowerPoint Presentation</vt:lpstr>
      <vt:lpstr>My Profile</vt:lpstr>
      <vt:lpstr>My Profile</vt:lpstr>
      <vt:lpstr>PowerPoint Presentation</vt:lpstr>
      <vt:lpstr>Meal Recommendations</vt:lpstr>
      <vt:lpstr>Meal Recommendations </vt:lpstr>
      <vt:lpstr>PowerPoint Presentation</vt:lpstr>
      <vt:lpstr>K means clustering </vt:lpstr>
      <vt:lpstr>PowerPoint Presentation</vt:lpstr>
      <vt:lpstr>PowerPoint Presentation</vt:lpstr>
      <vt:lpstr>NLP preprocessing and Classification</vt:lpstr>
      <vt:lpstr>Meal Plans</vt:lpstr>
      <vt:lpstr>PowerPoint Presentation</vt:lpstr>
      <vt:lpstr>Meals</vt:lpstr>
      <vt:lpstr>PowerPoint Presentation</vt:lpstr>
      <vt:lpstr>PowerPoint Presentation</vt:lpstr>
      <vt:lpstr>Meal Frequency and Pricing</vt:lpstr>
      <vt:lpstr>PowerPoint Presentation</vt:lpstr>
      <vt:lpstr>Checkout and Billing</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BE-Fit Meal Delivery Application</dc:title>
  <cp:lastModifiedBy>Vikram Badhan</cp:lastModifiedBy>
  <cp:revision>4</cp:revision>
  <dcterms:modified xsi:type="dcterms:W3CDTF">2022-05-17T22:35:57Z</dcterms:modified>
</cp:coreProperties>
</file>